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57" r:id="rId4"/>
    <p:sldId id="271" r:id="rId5"/>
    <p:sldId id="260" r:id="rId6"/>
    <p:sldId id="265" r:id="rId7"/>
    <p:sldId id="266" r:id="rId8"/>
    <p:sldId id="261" r:id="rId9"/>
    <p:sldId id="270" r:id="rId10"/>
    <p:sldId id="267" r:id="rId11"/>
    <p:sldId id="269" r:id="rId12"/>
    <p:sldId id="268" r:id="rId13"/>
    <p:sldId id="262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8344A-9850-45D2-BB76-70F44AE371BB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19EC8-029D-41E4-BA08-AB9D41960E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3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8344A-9850-45D2-BB76-70F44AE371BB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19EC8-029D-41E4-BA08-AB9D41960E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979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8344A-9850-45D2-BB76-70F44AE371BB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19EC8-029D-41E4-BA08-AB9D41960E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584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8344A-9850-45D2-BB76-70F44AE371BB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19EC8-029D-41E4-BA08-AB9D41960E9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3853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8344A-9850-45D2-BB76-70F44AE371BB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19EC8-029D-41E4-BA08-AB9D41960E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506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8344A-9850-45D2-BB76-70F44AE371BB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19EC8-029D-41E4-BA08-AB9D41960E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6308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8344A-9850-45D2-BB76-70F44AE371BB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19EC8-029D-41E4-BA08-AB9D41960E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700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8344A-9850-45D2-BB76-70F44AE371BB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19EC8-029D-41E4-BA08-AB9D41960E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568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8344A-9850-45D2-BB76-70F44AE371BB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19EC8-029D-41E4-BA08-AB9D41960E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790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8344A-9850-45D2-BB76-70F44AE371BB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19EC8-029D-41E4-BA08-AB9D41960E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006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8344A-9850-45D2-BB76-70F44AE371BB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19EC8-029D-41E4-BA08-AB9D41960E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645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8344A-9850-45D2-BB76-70F44AE371BB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19EC8-029D-41E4-BA08-AB9D41960E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881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8344A-9850-45D2-BB76-70F44AE371BB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19EC8-029D-41E4-BA08-AB9D41960E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610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8344A-9850-45D2-BB76-70F44AE371BB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19EC8-029D-41E4-BA08-AB9D41960E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907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8344A-9850-45D2-BB76-70F44AE371BB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19EC8-029D-41E4-BA08-AB9D41960E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303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8344A-9850-45D2-BB76-70F44AE371BB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19EC8-029D-41E4-BA08-AB9D41960E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944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8344A-9850-45D2-BB76-70F44AE371BB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19EC8-029D-41E4-BA08-AB9D41960E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846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9B8344A-9850-45D2-BB76-70F44AE371BB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16019EC8-029D-41E4-BA08-AB9D41960E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8083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vk.com/zabkso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Годовой отчет ВО «Панацея»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70317" y="152774"/>
            <a:ext cx="7640785" cy="1049867"/>
          </a:xfrm>
        </p:spPr>
        <p:txBody>
          <a:bodyPr>
            <a:normAutofit fontScale="92500"/>
          </a:bodyPr>
          <a:lstStyle/>
          <a:p>
            <a:r>
              <a:rPr lang="ru-RU" dirty="0"/>
              <a:t>Министерство здравоохранения РФ</a:t>
            </a:r>
          </a:p>
          <a:p>
            <a:r>
              <a:rPr lang="ru-RU" dirty="0"/>
              <a:t>ФГБОУ ВО «Читинская государственная медицинская академия»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8435" y="0"/>
            <a:ext cx="1993565" cy="18289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27419" y="4373217"/>
            <a:ext cx="55924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Руководитель: Денисова Ксения Михайловна студентка 317 группы.</a:t>
            </a:r>
          </a:p>
          <a:p>
            <a:r>
              <a:rPr lang="ru-RU" sz="2000" dirty="0" smtClean="0"/>
              <a:t>Общее количество человек в отряде: 37 человека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113" y="0"/>
            <a:ext cx="1836313" cy="183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0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3395" y="-73891"/>
            <a:ext cx="8091660" cy="72043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Подари </a:t>
            </a:r>
            <a:r>
              <a:rPr lang="ru-RU" sz="3200" dirty="0"/>
              <a:t>добро и </a:t>
            </a:r>
            <a:r>
              <a:rPr lang="ru-RU" sz="3200" dirty="0" smtClean="0"/>
              <a:t>заботу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68849" y="1032372"/>
            <a:ext cx="4304751" cy="4336055"/>
          </a:xfrm>
        </p:spPr>
        <p:txBody>
          <a:bodyPr>
            <a:normAutofit lnSpcReduction="10000"/>
          </a:bodyPr>
          <a:lstStyle/>
          <a:p>
            <a:r>
              <a:rPr lang="ru-RU" sz="2000" dirty="0"/>
              <a:t>Акция имеет сходство со </a:t>
            </a:r>
            <a:r>
              <a:rPr lang="ru-RU" sz="2000" dirty="0" err="1"/>
              <a:t>всероссийскои</a:t>
            </a:r>
            <a:r>
              <a:rPr lang="ru-RU" sz="2000" dirty="0"/>
              <a:t>̆ </a:t>
            </a:r>
            <a:r>
              <a:rPr lang="ru-RU" sz="2000" dirty="0" err="1"/>
              <a:t>патриотическои</a:t>
            </a:r>
            <a:r>
              <a:rPr lang="ru-RU" sz="2000" dirty="0"/>
              <a:t>̆ </a:t>
            </a:r>
            <a:r>
              <a:rPr lang="ru-RU" sz="2000" dirty="0" err="1"/>
              <a:t>акциеи</a:t>
            </a:r>
            <a:r>
              <a:rPr lang="ru-RU" sz="2000" dirty="0"/>
              <a:t>̆ «</a:t>
            </a:r>
            <a:r>
              <a:rPr lang="ru-RU" sz="2000" dirty="0" err="1"/>
              <a:t>снежныи</a:t>
            </a:r>
            <a:r>
              <a:rPr lang="ru-RU" sz="2000" dirty="0"/>
              <a:t>̆ десант». В этом году мы решили возродить ее в нашем крае и дать новую жизнь, теперь мы будем помогать не только в районах нашего края, но и в самом городе.</a:t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Все будет проходить в районе Читы. Мы будем помогать пенсионерам, которым нужна помощь и в целом людям, оказавшимся в </a:t>
            </a:r>
            <a:r>
              <a:rPr lang="ru-RU" sz="2000" dirty="0" err="1"/>
              <a:t>труднои</a:t>
            </a:r>
            <a:r>
              <a:rPr lang="ru-RU" sz="2000" dirty="0"/>
              <a:t>̆ </a:t>
            </a:r>
            <a:r>
              <a:rPr lang="ru-RU" sz="2000" dirty="0" err="1"/>
              <a:t>жизненнои</a:t>
            </a:r>
            <a:r>
              <a:rPr lang="ru-RU" sz="2000" dirty="0"/>
              <a:t>̆ ситуации.</a:t>
            </a:r>
          </a:p>
          <a:p>
            <a:endParaRPr lang="ru-RU" dirty="0"/>
          </a:p>
        </p:txBody>
      </p:sp>
      <p:pic>
        <p:nvPicPr>
          <p:cNvPr id="5" name="Picture 2" descr="https://sun9-87.userapi.com/impf/3HAE_tD0umYKuUJhlvwiOz_RVbkqNMigsBbDnw/JyrQI5Vpcfw.jpg?size=1600x1082&amp;quality=95&amp;sign=84f3441f69e46f6a29bb96240437a66f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854" y="1161681"/>
            <a:ext cx="6411912" cy="433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81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13404" y="609600"/>
            <a:ext cx="222278" cy="18472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334871"/>
            <a:ext cx="118872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effectLst/>
                <a:latin typeface="-apple-system"/>
              </a:rPr>
              <a:t>9 апреля весь мир отмечает особый праздник - День здоровья 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effectLst/>
              </a:rPr>
              <a:t>  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</a:b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effectLst/>
                <a:latin typeface="-apple-system"/>
              </a:rPr>
              <a:t>В честь столь знаменательного события был организован конкурс среди волонтёрских отрядов ЧГМА 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effectLst/>
              </a:rPr>
              <a:t>  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effectLst/>
                <a:latin typeface="-apple-system"/>
              </a:rPr>
              <a:t/>
            </a:r>
            <a:br>
              <a:rPr kumimoji="0" lang="ru-RU" altLang="ru-RU" b="0" i="0" u="none" strike="noStrike" cap="none" normalizeH="0" baseline="0" dirty="0" smtClean="0">
                <a:ln>
                  <a:noFill/>
                </a:ln>
                <a:effectLst/>
                <a:latin typeface="-apple-system"/>
              </a:rPr>
            </a:b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effectLst/>
                <a:latin typeface="-apple-system"/>
              </a:rPr>
              <a:t/>
            </a:r>
            <a:br>
              <a:rPr kumimoji="0" lang="ru-RU" altLang="ru-RU" b="0" i="0" u="none" strike="noStrike" cap="none" normalizeH="0" baseline="0" dirty="0" smtClean="0">
                <a:ln>
                  <a:noFill/>
                </a:ln>
                <a:effectLst/>
                <a:latin typeface="-apple-system"/>
              </a:rPr>
            </a:b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effectLst/>
                <a:latin typeface="-apple-system"/>
              </a:rPr>
              <a:t/>
            </a:r>
            <a:br>
              <a:rPr kumimoji="0" lang="ru-RU" altLang="ru-RU" b="0" i="0" u="none" strike="noStrike" cap="none" normalizeH="0" baseline="0" dirty="0" smtClean="0">
                <a:ln>
                  <a:noFill/>
                </a:ln>
                <a:effectLst/>
                <a:latin typeface="-apple-system"/>
              </a:rPr>
            </a:b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effectLst/>
              </a:rPr>
              <a:t> 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effectLst/>
              <a:latin typeface="-apple-system"/>
            </a:endParaRPr>
          </a:p>
        </p:txBody>
      </p:sp>
      <p:pic>
        <p:nvPicPr>
          <p:cNvPr id="7174" name="Picture 6" descr="https://sun9-51.userapi.com/s/v1/ig2/TYXOvpn4VtOfrjRO6LaKrF3NHpXRi2sSnzGBMX8UHdZAgCqER3HH_BlEQkifk2OwbQ2xmcOcwbMXxJ4F8SDJ5vsK.jpg?size=1280x960&amp;quality=96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836" y="1217035"/>
            <a:ext cx="6411912" cy="480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sun9-54.userapi.com/s/v1/ig2/OzHV2G4Z1gixP2QU59oi9RLwSiE9WnHa-TpaiwxIHFt37mnYBZJxynH3gECmxhDQIloOoocZeFKIw4Yx_HpdXkcG.jpg?size=1280x1280&amp;quality=96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9" y="1217035"/>
            <a:ext cx="5640965" cy="564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60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90131" y="101600"/>
            <a:ext cx="342350" cy="29556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978" y="249381"/>
            <a:ext cx="6114474" cy="611447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43043" y="981349"/>
            <a:ext cx="4516885" cy="4539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effectLst/>
                <a:latin typeface="-apple-system"/>
              </a:rPr>
              <a:t>21 апреля отряд провел самую милую и добрую акцию «День хорошего настроения»!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effectLst/>
              </a:rPr>
              <a:t>  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effectLst/>
              </a:rPr>
              <a:t/>
            </a:r>
            <a:br>
              <a:rPr kumimoji="0" lang="ru-RU" altLang="ru-RU" sz="2800" b="0" i="0" u="none" strike="noStrike" cap="none" normalizeH="0" baseline="0" dirty="0" smtClean="0">
                <a:ln>
                  <a:noFill/>
                </a:ln>
                <a:effectLst/>
              </a:rPr>
            </a:b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effectLst/>
                <a:latin typeface="-apple-system"/>
              </a:rPr>
              <a:t>У нас в стране сейчас нелёгкие времена, к тому же скоро вход в сессию, и большинство устали как физически, так и эмоционально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effectLst/>
              </a:rPr>
              <a:t>  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effectLst/>
                <a:latin typeface="-apple-system"/>
              </a:rPr>
              <a:t>.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effectLst/>
              </a:rPr>
              <a:t/>
            </a:r>
            <a:br>
              <a:rPr kumimoji="0" lang="ru-RU" altLang="ru-RU" b="0" i="0" u="none" strike="noStrike" cap="none" normalizeH="0" baseline="0" dirty="0" smtClean="0">
                <a:ln>
                  <a:noFill/>
                </a:ln>
                <a:effectLst/>
              </a:rPr>
            </a:b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effectLst/>
                <a:latin typeface="-apple-system"/>
              </a:rPr>
              <a:t>.</a:t>
            </a:r>
            <a:r>
              <a:rPr kumimoji="0" lang="ru-RU" altLang="ru-RU" sz="800" b="0" i="0" u="none" strike="noStrike" cap="none" normalizeH="0" baseline="0" dirty="0" smtClean="0">
                <a:ln>
                  <a:noFill/>
                </a:ln>
                <a:effectLst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pic>
        <p:nvPicPr>
          <p:cNvPr id="6153" name="Picture 9" descr="🐣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63" y="-27305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8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5587" y="3074504"/>
            <a:ext cx="10353762" cy="970450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9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62603" y="-633868"/>
            <a:ext cx="4943957" cy="1821918"/>
          </a:xfrm>
        </p:spPr>
        <p:txBody>
          <a:bodyPr>
            <a:normAutofit/>
          </a:bodyPr>
          <a:lstStyle/>
          <a:p>
            <a:r>
              <a:rPr lang="ru-RU" altLang="ru-RU" sz="4000" dirty="0">
                <a:solidFill>
                  <a:srgbClr val="C5000B"/>
                </a:solidFill>
                <a:latin typeface="Calibri Light" panose="020F0302020204030204" pitchFamily="34" charset="0"/>
                <a:ea typeface="Microsoft YaHei" panose="020B0503020204020204" pitchFamily="34" charset="-122"/>
                <a:cs typeface="Mangal" panose="02040503050203030202" pitchFamily="18" charset="0"/>
              </a:rPr>
              <a:t>Командный состав</a:t>
            </a:r>
            <a:endParaRPr lang="ru-RU" sz="4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35782" y="2099009"/>
            <a:ext cx="6197600" cy="4366445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ru-RU" altLang="ru-RU" sz="2000" dirty="0">
                <a:solidFill>
                  <a:srgbClr val="DC23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Mangal" panose="02040503050203030202" pitchFamily="18" charset="0"/>
              </a:rPr>
              <a:t>Командир</a:t>
            </a:r>
            <a:r>
              <a:rPr lang="ru-RU" altLang="ru-RU" sz="2000" dirty="0">
                <a:latin typeface="Calibri" panose="020F0502020204030204" pitchFamily="34" charset="0"/>
                <a:ea typeface="Microsoft YaHei" panose="020B0503020204020204" pitchFamily="34" charset="-122"/>
                <a:cs typeface="Mangal" panose="02040503050203030202" pitchFamily="18" charset="0"/>
              </a:rPr>
              <a:t> </a:t>
            </a:r>
            <a:r>
              <a:rPr lang="ru-RU" altLang="ru-RU" sz="2000" dirty="0" smtClean="0">
                <a:latin typeface="Calibri" panose="020F0502020204030204" pitchFamily="34" charset="0"/>
                <a:ea typeface="Microsoft YaHei" panose="020B0503020204020204" pitchFamily="34" charset="-122"/>
                <a:cs typeface="Mangal" panose="02040503050203030202" pitchFamily="18" charset="0"/>
              </a:rPr>
              <a:t>Денисова Ксения </a:t>
            </a:r>
            <a:r>
              <a:rPr lang="ru-RU" altLang="ru-RU" sz="2000" dirty="0">
                <a:latin typeface="Calibri" panose="020F0502020204030204" pitchFamily="34" charset="0"/>
                <a:ea typeface="Microsoft YaHei" panose="020B0503020204020204" pitchFamily="34" charset="-122"/>
                <a:cs typeface="Mangal" panose="02040503050203030202" pitchFamily="18" charset="0"/>
              </a:rPr>
              <a:t>Михайловна</a:t>
            </a:r>
          </a:p>
          <a:p>
            <a:pPr>
              <a:spcBef>
                <a:spcPts val="1000"/>
              </a:spcBef>
            </a:pPr>
            <a:r>
              <a:rPr lang="ru-RU" altLang="ru-RU" sz="2000" dirty="0">
                <a:solidFill>
                  <a:srgbClr val="DC23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Mangal" panose="02040503050203030202" pitchFamily="18" charset="0"/>
              </a:rPr>
              <a:t>Комиссар</a:t>
            </a:r>
            <a:r>
              <a:rPr lang="ru-RU" altLang="ru-RU" sz="2000" dirty="0">
                <a:latin typeface="Calibri" panose="020F0502020204030204" pitchFamily="34" charset="0"/>
                <a:ea typeface="Microsoft YaHei" panose="020B0503020204020204" pitchFamily="34" charset="-122"/>
                <a:cs typeface="Mangal" panose="02040503050203030202" pitchFamily="18" charset="0"/>
              </a:rPr>
              <a:t> </a:t>
            </a:r>
            <a:r>
              <a:rPr lang="ru-RU" altLang="ru-RU" sz="2000" dirty="0" smtClean="0">
                <a:latin typeface="Calibri" panose="020F0502020204030204" pitchFamily="34" charset="0"/>
                <a:ea typeface="Microsoft YaHei" panose="020B0503020204020204" pitchFamily="34" charset="-122"/>
                <a:cs typeface="Mangal" panose="02040503050203030202" pitchFamily="18" charset="0"/>
              </a:rPr>
              <a:t>Мозговая Анна Сергеевна </a:t>
            </a:r>
            <a:endParaRPr lang="ru-RU" altLang="ru-RU" sz="2000" dirty="0">
              <a:latin typeface="Calibri" panose="020F0502020204030204" pitchFamily="34" charset="0"/>
              <a:ea typeface="Microsoft YaHei" panose="020B0503020204020204" pitchFamily="34" charset="-122"/>
              <a:cs typeface="Mangal" panose="02040503050203030202" pitchFamily="18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kern="0" dirty="0">
                <a:solidFill>
                  <a:srgbClr val="DC2300"/>
                </a:solidFill>
                <a:latin typeface="Calibri" pitchFamily="18"/>
                <a:ea typeface="Microsoft YaHei" pitchFamily="2"/>
                <a:cs typeface="Mangal" pitchFamily="2"/>
              </a:rPr>
              <a:t>Пресс-секретарь</a:t>
            </a:r>
            <a:r>
              <a:rPr lang="ru-RU" sz="2400" kern="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Mangal" pitchFamily="2"/>
              </a:rPr>
              <a:t> </a:t>
            </a:r>
            <a:r>
              <a:rPr lang="ru-RU" sz="2400" kern="0" dirty="0" err="1" smtClean="0">
                <a:solidFill>
                  <a:schemeClr val="tx1"/>
                </a:solidFill>
                <a:latin typeface="Calibri" pitchFamily="18"/>
                <a:ea typeface="Microsoft YaHei" pitchFamily="2"/>
                <a:cs typeface="Mangal" pitchFamily="2"/>
              </a:rPr>
              <a:t>Хартаева</a:t>
            </a:r>
            <a:r>
              <a:rPr lang="ru-RU" sz="2400" kern="0" dirty="0" smtClean="0">
                <a:solidFill>
                  <a:schemeClr val="tx1"/>
                </a:solidFill>
                <a:latin typeface="Calibri" pitchFamily="18"/>
                <a:ea typeface="Microsoft YaHei" pitchFamily="2"/>
                <a:cs typeface="Mangal" pitchFamily="2"/>
              </a:rPr>
              <a:t> Анастасия Владимировна</a:t>
            </a:r>
            <a:endParaRPr lang="ru-RU" sz="2400" kern="0" dirty="0">
              <a:solidFill>
                <a:schemeClr val="tx1"/>
              </a:solidFill>
              <a:latin typeface="Calibri" pitchFamily="18"/>
              <a:ea typeface="Microsoft YaHei" pitchFamily="2"/>
              <a:cs typeface="Mangal" pitchFamily="2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kern="0" dirty="0" smtClean="0">
                <a:solidFill>
                  <a:srgbClr val="000000"/>
                </a:solidFill>
                <a:latin typeface="Calibri" pitchFamily="18"/>
                <a:ea typeface="Microsoft YaHei" pitchFamily="2"/>
                <a:cs typeface="Mangal" pitchFamily="2"/>
              </a:rPr>
              <a:t>  </a:t>
            </a:r>
            <a:r>
              <a:rPr lang="ru-RU" sz="2400" kern="0" dirty="0" smtClean="0">
                <a:solidFill>
                  <a:srgbClr val="DC2300"/>
                </a:solidFill>
                <a:latin typeface="Calibri" pitchFamily="18"/>
                <a:ea typeface="Microsoft YaHei" pitchFamily="2"/>
                <a:cs typeface="Mangal" pitchFamily="2"/>
              </a:rPr>
              <a:t>Мастер</a:t>
            </a:r>
            <a:r>
              <a:rPr lang="ru-RU" sz="2400" kern="0" dirty="0" smtClean="0">
                <a:solidFill>
                  <a:srgbClr val="000000"/>
                </a:solidFill>
                <a:latin typeface="Calibri" pitchFamily="18"/>
                <a:ea typeface="Microsoft YaHei" pitchFamily="2"/>
                <a:cs typeface="Mangal" pitchFamily="2"/>
              </a:rPr>
              <a:t> </a:t>
            </a:r>
            <a:r>
              <a:rPr lang="ru-RU" sz="2400" kern="0" dirty="0" smtClean="0">
                <a:solidFill>
                  <a:schemeClr val="tx1"/>
                </a:solidFill>
                <a:latin typeface="Calibri" pitchFamily="18"/>
                <a:ea typeface="Microsoft YaHei" pitchFamily="2"/>
                <a:cs typeface="Mangal" pitchFamily="2"/>
              </a:rPr>
              <a:t>Позднякова Евгения Максимовна </a:t>
            </a:r>
            <a:endParaRPr lang="ru-RU" sz="2400" kern="0" dirty="0">
              <a:solidFill>
                <a:schemeClr val="tx1"/>
              </a:solidFill>
              <a:latin typeface="Calibri" pitchFamily="18"/>
              <a:ea typeface="Microsoft YaHei" pitchFamily="2"/>
              <a:cs typeface="Mangal" pitchFamily="2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45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kern="0" dirty="0">
                <a:solidFill>
                  <a:srgbClr val="DC2300"/>
                </a:solidFill>
                <a:latin typeface="Calibri" pitchFamily="18"/>
                <a:ea typeface="Microsoft YaHei" pitchFamily="2"/>
                <a:cs typeface="Mangal" pitchFamily="2"/>
              </a:rPr>
              <a:t>Общее количество человек</a:t>
            </a:r>
            <a:r>
              <a:rPr lang="ru-RU" sz="2400" kern="0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Mangal" pitchFamily="2"/>
              </a:rPr>
              <a:t> </a:t>
            </a:r>
            <a:r>
              <a:rPr lang="ru-RU" sz="2400" kern="0" dirty="0" smtClean="0">
                <a:solidFill>
                  <a:schemeClr val="tx1"/>
                </a:solidFill>
                <a:latin typeface="Calibri" pitchFamily="18"/>
                <a:ea typeface="Microsoft YaHei" pitchFamily="2"/>
                <a:cs typeface="Mangal" pitchFamily="2"/>
              </a:rPr>
              <a:t>37 чел.</a:t>
            </a:r>
            <a:endParaRPr lang="ru-RU" sz="2400" kern="0" dirty="0">
              <a:solidFill>
                <a:schemeClr val="tx1"/>
              </a:solidFill>
              <a:latin typeface="Calibri" pitchFamily="18"/>
              <a:ea typeface="Microsoft YaHei" pitchFamily="2"/>
              <a:cs typeface="Mangal" pitchFamily="2"/>
            </a:endParaRPr>
          </a:p>
          <a:p>
            <a:endParaRPr lang="ru-RU" dirty="0"/>
          </a:p>
        </p:txBody>
      </p:sp>
      <p:pic>
        <p:nvPicPr>
          <p:cNvPr id="5" name="Picture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55" y="1188050"/>
            <a:ext cx="5042643" cy="458306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237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847" y="212034"/>
            <a:ext cx="5327979" cy="6526695"/>
          </a:xfrm>
        </p:spPr>
        <p:txBody>
          <a:bodyPr>
            <a:normAutofit/>
          </a:bodyPr>
          <a:lstStyle/>
          <a:p>
            <a:r>
              <a:rPr lang="ru-RU" sz="2400" dirty="0"/>
              <a:t>2</a:t>
            </a:r>
            <a:r>
              <a:rPr lang="ru-RU" sz="2400" dirty="0" smtClean="0"/>
              <a:t>-3 октября 2021 год. Участие в спартакиаде совместно с отрядами Забайкальского края. От отряда принимали участие 21 человек.</a:t>
            </a:r>
          </a:p>
          <a:p>
            <a:r>
              <a:rPr lang="ru-RU" sz="2400" dirty="0"/>
              <a:t>Данное мероприятие реализуется при финансовой поддержке Фонда Президентских грантов, ФГБОУ ВО Забайкальским государственный университет и Министерство физической культуры и спорта.</a:t>
            </a:r>
          </a:p>
        </p:txBody>
      </p:sp>
      <p:pic>
        <p:nvPicPr>
          <p:cNvPr id="6" name="Рисунок 5" descr="https://sun9-33.userapi.com/impg/2SU-mUbFbsPhv7gOhy3OCe985bNme42Gt_Aj8g/Nxa_76WqkhY.jpg?size=1920x1440&amp;quality=96&amp;sign=15b8558866a031ba10b0e9efcc8ab554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782" y="119670"/>
            <a:ext cx="5858972" cy="3713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sun9-75.userapi.com/impg/IJMwcBi5MjjskHDbXwYlo1M0zeQIhysG1r4rpA/JDeC0LlmgFY.jpg?size=1920x1440&amp;quality=96&amp;sign=1bfc37ae42a35acd5647940f8f3cdc35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275" y="3380510"/>
            <a:ext cx="4427798" cy="3358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255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5.userapi.com/s/v1/if2/ZuWZqDKkyEtpql2S95nGN4jZbZAwlpRzYhf5fHpIJy0IBZUINklyuUf2Slnuw0EX37NK6eSRgRAETn6plxWrbMMy.jpg?size=1200x1600&amp;quality=95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429" y="30404"/>
            <a:ext cx="5120697" cy="682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387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58559"/>
            <a:ext cx="3605198" cy="5353877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ru-RU" b="1" dirty="0">
                <a:effectLst/>
              </a:rPr>
              <a:t>Комиссар </a:t>
            </a:r>
            <a:r>
              <a:rPr lang="ru-RU" b="1" dirty="0" smtClean="0">
                <a:effectLst/>
              </a:rPr>
              <a:t>года</a:t>
            </a:r>
          </a:p>
          <a:p>
            <a:r>
              <a:rPr lang="ru-RU" dirty="0">
                <a:effectLst/>
              </a:rPr>
              <a:t>с 1 ноября по 5 декабря 2021 года</a:t>
            </a:r>
          </a:p>
          <a:p>
            <a:r>
              <a:rPr lang="ru-RU" dirty="0">
                <a:effectLst/>
              </a:rPr>
              <a:t>формат проведения: очно. </a:t>
            </a:r>
            <a:r>
              <a:rPr lang="ru-RU" dirty="0" smtClean="0">
                <a:effectLst/>
              </a:rPr>
              <a:t>Учувствовал наш экс-комиссар </a:t>
            </a:r>
            <a:r>
              <a:rPr lang="ru-RU" dirty="0" err="1" smtClean="0">
                <a:effectLst/>
              </a:rPr>
              <a:t>Гармаева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Санжи</a:t>
            </a:r>
            <a:endParaRPr lang="ru-RU" dirty="0">
              <a:effectLst/>
            </a:endParaRPr>
          </a:p>
          <a:p>
            <a:pPr marL="36900" indent="0">
              <a:buNone/>
            </a:pPr>
            <a:endParaRPr lang="ru-RU" b="1" dirty="0" smtClean="0">
              <a:effectLst/>
            </a:endParaRPr>
          </a:p>
          <a:p>
            <a:endParaRPr lang="ru-RU" b="1" dirty="0" smtClean="0">
              <a:effectLst/>
            </a:endParaRPr>
          </a:p>
          <a:p>
            <a:endParaRPr lang="ru-RU" sz="2400" dirty="0"/>
          </a:p>
        </p:txBody>
      </p:sp>
      <p:pic>
        <p:nvPicPr>
          <p:cNvPr id="6" name="Рисунок 5" descr="https://sun9-10.userapi.com/impg/KWd7M7AnHiUxviIBW8GhpNIA36qv7THE53Vgig/b12XKsItE9E.jpg?size=1600x1066&amp;quality=96&amp;sign=f5994181c203ca04a82efb48fe9cfe0c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243" y="820909"/>
            <a:ext cx="7469447" cy="4829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837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2317" r="6237" b="4278"/>
          <a:stretch/>
        </p:blipFill>
        <p:spPr>
          <a:xfrm>
            <a:off x="3251200" y="0"/>
            <a:ext cx="4950691" cy="695486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71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2703" y="0"/>
            <a:ext cx="305405" cy="20320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комиссар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85527" y="203200"/>
            <a:ext cx="3607378" cy="6413116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13430" y="658136"/>
            <a:ext cx="5496243" cy="4957573"/>
          </a:xfrm>
        </p:spPr>
        <p:txBody>
          <a:bodyPr/>
          <a:lstStyle/>
          <a:p>
            <a:r>
              <a:rPr lang="ru-RU" sz="2000" dirty="0"/>
              <a:t>В</a:t>
            </a:r>
            <a:r>
              <a:rPr lang="ru-RU" sz="2800" dirty="0"/>
              <a:t> Воронеже с 12 по 14 ноября 2021 года проходил Всероссийский слёт студенческих отрядов в онлайн формате. От нашего отряда приняли участие </a:t>
            </a:r>
            <a:r>
              <a:rPr lang="ru-RU" sz="2800" dirty="0" err="1">
                <a:effectLst/>
              </a:rPr>
              <a:t>Гармаева</a:t>
            </a:r>
            <a:r>
              <a:rPr lang="ru-RU" sz="2800" dirty="0">
                <a:effectLst/>
              </a:rPr>
              <a:t> </a:t>
            </a:r>
            <a:r>
              <a:rPr lang="ru-RU" sz="2800" dirty="0" err="1">
                <a:effectLst/>
              </a:rPr>
              <a:t>Санжи</a:t>
            </a:r>
            <a:r>
              <a:rPr lang="ru-RU" sz="2800" dirty="0">
                <a:effectLst/>
              </a:rPr>
              <a:t> и Позднякова Евгения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683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1430" y="221702"/>
            <a:ext cx="11795040" cy="3170855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ru-RU" b="1" dirty="0">
                <a:effectLst/>
                <a:hlinkClick r:id="rId2"/>
              </a:rPr>
              <a:t>8 СЛЕТ СТУДЕНЧЕСКИХ ОТРЯДОВ </a:t>
            </a:r>
            <a:r>
              <a:rPr lang="ru-RU" b="1" dirty="0" smtClean="0">
                <a:effectLst/>
                <a:hlinkClick r:id="rId2"/>
              </a:rPr>
              <a:t>ЗАБАЙКАЛЬЯ</a:t>
            </a:r>
            <a:endParaRPr lang="ru-RU" b="1" dirty="0" smtClean="0">
              <a:effectLst/>
            </a:endParaRPr>
          </a:p>
          <a:p>
            <a:pPr marL="36900" indent="0">
              <a:buNone/>
            </a:pPr>
            <a:r>
              <a:rPr lang="ru-RU" dirty="0">
                <a:effectLst/>
              </a:rPr>
              <a:t>21 декабря состоялся слет студенческих отрядов Забайкалья, где каждый отряд представлял себя. По итогу мероприятия были награждены отряды за особые достижения и отдельно бойцы, которые на протяжении года показывали себя с наилучшей стороны.</a:t>
            </a:r>
          </a:p>
          <a:p>
            <a:pPr marL="36900" indent="0">
              <a:buNone/>
            </a:pPr>
            <a:endParaRPr lang="ru-RU" dirty="0">
              <a:effectLst/>
            </a:endParaRPr>
          </a:p>
          <a:p>
            <a:endParaRPr lang="ru-RU" sz="2400" dirty="0"/>
          </a:p>
        </p:txBody>
      </p:sp>
      <p:pic>
        <p:nvPicPr>
          <p:cNvPr id="6" name="Рисунок 5" descr="https://sun9-2.userapi.com/impg/3Flw5_nihaYnhGAuJx15fBosKgu8MfYCInHcUQ/Us_Eke0iXhQ.jpg?size=2560x1702&amp;quality=95&amp;sign=9f8719158f534d5649edfb52b9d27de2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843" y="1906413"/>
            <a:ext cx="7034213" cy="46329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652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24.userapi.com/s/v1/if2/0PY-1oSdJpyryddlOmbLQhD4v3TeuPcfMEwIa8H_OYXbJn33lekh51KpGIkQEoP9v5jB7xjN4a4_sfmmNjZwOmF5.jpg?size=1440x1920&amp;quality=95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122740" cy="549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41.userapi.com/s/v1/if2/dMA7OtoMvkD1jyNkW-AtvoYhvNcLEKrMMM5pojXhdQD-7tRCP_3EKgEnnqKwymrxZCZ3SKVP2InAoxJaAGhtnFAg.jpg?size=1440x1920&amp;quality=95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662" y="1596163"/>
            <a:ext cx="3879429" cy="517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75.userapi.com/s/v1/if2/LuqBDXmVd8gyuJazrOsC64le7vV6ESO0LrJNKx4CxGmgGMCc7P1arVoCyNvIhSONhDKE6Jh4wTdEp6kQtFa-AMtu.jpg?size=1440x1920&amp;quality=95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013" y="35217"/>
            <a:ext cx="3935987" cy="524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6353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рифель">
  <a:themeElements>
    <a:clrScheme name="Грифель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Грифель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ифель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TM04033929[[fn=Сланец]]</Template>
  <TotalTime>148</TotalTime>
  <Words>273</Words>
  <Application>Microsoft Office PowerPoint</Application>
  <PresentationFormat>Широкоэкранный</PresentationFormat>
  <Paragraphs>25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3" baseType="lpstr">
      <vt:lpstr>Microsoft YaHei</vt:lpstr>
      <vt:lpstr>-apple-system</vt:lpstr>
      <vt:lpstr>Arial</vt:lpstr>
      <vt:lpstr>Calibri</vt:lpstr>
      <vt:lpstr>Calibri Light</vt:lpstr>
      <vt:lpstr>Calisto MT</vt:lpstr>
      <vt:lpstr>Mangal</vt:lpstr>
      <vt:lpstr>Trebuchet MS</vt:lpstr>
      <vt:lpstr>Wingdings 2</vt:lpstr>
      <vt:lpstr>Грифель</vt:lpstr>
      <vt:lpstr>Годовой отчет ВО «Панацея»</vt:lpstr>
      <vt:lpstr>Командный состав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Подари добро и заботу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Годовой отчет ВО «Панацея»</dc:title>
  <dc:creator>User</dc:creator>
  <cp:lastModifiedBy>Home</cp:lastModifiedBy>
  <cp:revision>19</cp:revision>
  <dcterms:created xsi:type="dcterms:W3CDTF">2021-06-02T12:34:19Z</dcterms:created>
  <dcterms:modified xsi:type="dcterms:W3CDTF">2022-04-24T18:20:31Z</dcterms:modified>
</cp:coreProperties>
</file>